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3"/>
  </p:notesMasterIdLst>
  <p:sldIdLst>
    <p:sldId id="256" r:id="rId2"/>
    <p:sldId id="257" r:id="rId3"/>
    <p:sldId id="347" r:id="rId4"/>
    <p:sldId id="258" r:id="rId5"/>
    <p:sldId id="259" r:id="rId6"/>
    <p:sldId id="260" r:id="rId7"/>
    <p:sldId id="261" r:id="rId8"/>
    <p:sldId id="348" r:id="rId9"/>
    <p:sldId id="350" r:id="rId10"/>
    <p:sldId id="262" r:id="rId11"/>
    <p:sldId id="349" r:id="rId1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rimson Text" panose="020B0604020202020204" charset="0"/>
      <p:regular r:id="rId19"/>
      <p:bold r:id="rId20"/>
      <p:italic r:id="rId21"/>
      <p:boldItalic r:id="rId22"/>
    </p:embeddedFont>
    <p:embeddedFont>
      <p:font typeface="Guttman Aharoni" panose="02010401010101010101" pitchFamily="2" charset="-79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Vidalok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99FF"/>
    <a:srgbClr val="CC99FF"/>
    <a:srgbClr val="66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BB6B5D-304C-4DB0-B0AC-55307572E6DC}">
  <a:tblStyle styleId="{A1BB6B5D-304C-4DB0-B0AC-55307572E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50" autoAdjust="0"/>
  </p:normalViewPr>
  <p:slideViewPr>
    <p:cSldViewPr snapToGrid="0">
      <p:cViewPr varScale="1">
        <p:scale>
          <a:sx n="77" d="100"/>
          <a:sy n="77" d="100"/>
        </p:scale>
        <p:origin x="9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93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19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96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40000" y="372138"/>
            <a:ext cx="7064100" cy="1601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ממשקי אדם מחשב</a:t>
            </a:r>
            <a:b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</a:br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פרויקט סמסטריאלי</a:t>
            </a:r>
            <a:endParaRPr sz="4400" b="1" spc="50" dirty="0">
              <a:ln w="0"/>
              <a:solidFill>
                <a:srgbClr val="3399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Aharoni" panose="02010401010101010101" pitchFamily="2" charset="-79"/>
              <a:ea typeface="Segoe UI Black" panose="020B0A02040204020203" pitchFamily="34" charset="0"/>
              <a:cs typeface="Guttman Aharoni" panose="02010401010101010101" pitchFamily="2" charset="-79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349796"/>
            <a:ext cx="7064100" cy="2434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מרים חליל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טאהא</a:t>
            </a: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 חמודה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ראמי</a:t>
            </a:r>
            <a:r>
              <a:rPr lang="he-IL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חטאב</a:t>
            </a:r>
            <a:endParaRPr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985333" y="186843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גבוהה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8" name="כותרת 1"/>
          <p:cNvSpPr txBox="1">
            <a:spLocks/>
          </p:cNvSpPr>
          <p:nvPr/>
        </p:nvSpPr>
        <p:spPr>
          <a:xfrm>
            <a:off x="1081026" y="537980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high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l="40940" t="20869" r="41109" b="14221"/>
          <a:stretch/>
        </p:blipFill>
        <p:spPr>
          <a:xfrm>
            <a:off x="610666" y="1239902"/>
            <a:ext cx="176039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l="40940" t="20833" r="40940" b="13912"/>
          <a:stretch/>
        </p:blipFill>
        <p:spPr>
          <a:xfrm>
            <a:off x="2609865" y="1238980"/>
            <a:ext cx="176762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l="41025" t="20861" r="40940" b="13852"/>
          <a:stretch/>
        </p:blipFill>
        <p:spPr>
          <a:xfrm>
            <a:off x="4616295" y="1238982"/>
            <a:ext cx="1758459" cy="3578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6"/>
          <a:srcRect l="41025" t="21002" r="40855" b="13950"/>
          <a:stretch/>
        </p:blipFill>
        <p:spPr>
          <a:xfrm>
            <a:off x="6550275" y="1238981"/>
            <a:ext cx="1773223" cy="357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985333" y="186843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גבוהה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8" name="כותרת 1"/>
          <p:cNvSpPr txBox="1">
            <a:spLocks/>
          </p:cNvSpPr>
          <p:nvPr/>
        </p:nvSpPr>
        <p:spPr>
          <a:xfrm>
            <a:off x="1081026" y="537980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high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/>
          <a:srcRect l="41025" t="20960" r="40940" b="13900"/>
          <a:stretch/>
        </p:blipFill>
        <p:spPr>
          <a:xfrm>
            <a:off x="592867" y="1110680"/>
            <a:ext cx="1843742" cy="37439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תמונה 8"/>
          <p:cNvPicPr>
            <a:picLocks noChangeAspect="1"/>
          </p:cNvPicPr>
          <p:nvPr/>
        </p:nvPicPr>
        <p:blipFill rotWithShape="1">
          <a:blip r:embed="rId4"/>
          <a:srcRect l="40856" t="20960" r="40940" b="14281"/>
          <a:stretch/>
        </p:blipFill>
        <p:spPr>
          <a:xfrm>
            <a:off x="2559709" y="1110680"/>
            <a:ext cx="1880345" cy="3760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/>
          <a:srcRect l="40856" t="21113" r="41109" b="13823"/>
          <a:stretch/>
        </p:blipFill>
        <p:spPr>
          <a:xfrm>
            <a:off x="4563154" y="1129963"/>
            <a:ext cx="1836369" cy="3724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6"/>
          <a:srcRect l="40856" t="20960" r="40940" b="13862"/>
          <a:stretch/>
        </p:blipFill>
        <p:spPr>
          <a:xfrm>
            <a:off x="6552920" y="1129963"/>
            <a:ext cx="1858679" cy="37414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451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הנושא שבחרנו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228348" y="2990349"/>
            <a:ext cx="6315973" cy="165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3200" b="1" dirty="0">
                <a:latin typeface="Calibri" panose="020F0502020204030204" pitchFamily="34" charset="0"/>
                <a:cs typeface="Calibri" panose="020F0502020204030204" pitchFamily="34" charset="0"/>
              </a:rPr>
              <a:t>אפיון ממשק משתמש לצורך מציאת ורכישת מזון בקרבת קמפוס הנמל באוניברסיטת חיפה</a:t>
            </a:r>
          </a:p>
        </p:txBody>
      </p:sp>
      <p:grpSp>
        <p:nvGrpSpPr>
          <p:cNvPr id="7" name="Google Shape;6836;p142"/>
          <p:cNvGrpSpPr/>
          <p:nvPr/>
        </p:nvGrpSpPr>
        <p:grpSpPr>
          <a:xfrm>
            <a:off x="3849778" y="1520456"/>
            <a:ext cx="1215452" cy="1250133"/>
            <a:chOff x="2678350" y="4992125"/>
            <a:chExt cx="481825" cy="481825"/>
          </a:xfrm>
          <a:solidFill>
            <a:srgbClr val="3399FF"/>
          </a:solidFill>
        </p:grpSpPr>
        <p:sp>
          <p:nvSpPr>
            <p:cNvPr id="8" name="Google Shape;6837;p142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  <p:sp>
          <p:nvSpPr>
            <p:cNvPr id="9" name="Google Shape;6838;p142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  <p:sp>
          <p:nvSpPr>
            <p:cNvPr id="10" name="Google Shape;6839;p142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99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3039" y="393942"/>
            <a:ext cx="8970961" cy="572700"/>
          </a:xfrm>
        </p:spPr>
        <p:txBody>
          <a:bodyPr/>
          <a:lstStyle/>
          <a:p>
            <a:pPr algn="ctr"/>
            <a:r>
              <a:rPr lang="he-IL" sz="40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הצלחנו לאפיין את הבעיות באמצעות :</a:t>
            </a:r>
            <a:endParaRPr lang="he-IL" sz="4000" dirty="0">
              <a:solidFill>
                <a:srgbClr val="3399FF"/>
              </a:solidFill>
            </a:endParaRPr>
          </a:p>
        </p:txBody>
      </p:sp>
      <p:grpSp>
        <p:nvGrpSpPr>
          <p:cNvPr id="11" name="Google Shape;7485;p144"/>
          <p:cNvGrpSpPr/>
          <p:nvPr/>
        </p:nvGrpSpPr>
        <p:grpSpPr>
          <a:xfrm>
            <a:off x="1086937" y="1027793"/>
            <a:ext cx="1106841" cy="1148018"/>
            <a:chOff x="946175" y="3253275"/>
            <a:chExt cx="298550" cy="296150"/>
          </a:xfrm>
        </p:grpSpPr>
        <p:sp>
          <p:nvSpPr>
            <p:cNvPr id="12" name="Google Shape;7486;p14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87;p14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88;p14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89;p14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90;p14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כותרת 1"/>
          <p:cNvSpPr txBox="1">
            <a:spLocks/>
          </p:cNvSpPr>
          <p:nvPr/>
        </p:nvSpPr>
        <p:spPr>
          <a:xfrm>
            <a:off x="707850" y="2243314"/>
            <a:ext cx="1721909" cy="33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מחקר מקדים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18" name="Google Shape;7933;p145"/>
          <p:cNvGrpSpPr/>
          <p:nvPr/>
        </p:nvGrpSpPr>
        <p:grpSpPr>
          <a:xfrm>
            <a:off x="4120406" y="1027793"/>
            <a:ext cx="1081281" cy="1091166"/>
            <a:chOff x="-31094350" y="3194000"/>
            <a:chExt cx="292225" cy="291650"/>
          </a:xfrm>
        </p:grpSpPr>
        <p:sp>
          <p:nvSpPr>
            <p:cNvPr id="19" name="Google Shape;7934;p145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35;p145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36;p145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37;p145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38;p145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39;p145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40;p145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41;p145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כותרת 1"/>
          <p:cNvSpPr txBox="1">
            <a:spLocks/>
          </p:cNvSpPr>
          <p:nvPr/>
        </p:nvSpPr>
        <p:spPr>
          <a:xfrm>
            <a:off x="3665572" y="2235605"/>
            <a:ext cx="1721909" cy="34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ביצוע סקר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28" name="Google Shape;6251;p141"/>
          <p:cNvGrpSpPr/>
          <p:nvPr/>
        </p:nvGrpSpPr>
        <p:grpSpPr>
          <a:xfrm>
            <a:off x="6860830" y="2020040"/>
            <a:ext cx="1433821" cy="191501"/>
            <a:chOff x="4273350" y="2088443"/>
            <a:chExt cx="1433821" cy="191501"/>
          </a:xfrm>
        </p:grpSpPr>
        <p:grpSp>
          <p:nvGrpSpPr>
            <p:cNvPr id="29" name="Google Shape;6252;p14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33" name="Google Shape;6253;p14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oogle Shape;6254;p14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oogle Shape;6255;p14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31" name="Google Shape;6256;p14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Google Shape;6257;p14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oogle Shape;6274;p141"/>
          <p:cNvGrpSpPr/>
          <p:nvPr/>
        </p:nvGrpSpPr>
        <p:grpSpPr>
          <a:xfrm>
            <a:off x="6862385" y="1107638"/>
            <a:ext cx="1430711" cy="751237"/>
            <a:chOff x="5159450" y="1919950"/>
            <a:chExt cx="1541050" cy="862500"/>
          </a:xfrm>
        </p:grpSpPr>
        <p:sp>
          <p:nvSpPr>
            <p:cNvPr id="36" name="Google Shape;6275;p14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ln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grpSp>
          <p:nvGrpSpPr>
            <p:cNvPr id="37" name="Google Shape;6276;p14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38" name="Google Shape;6277;p14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oogle Shape;6278;p14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כותרת 1"/>
          <p:cNvSpPr txBox="1">
            <a:spLocks/>
          </p:cNvSpPr>
          <p:nvPr/>
        </p:nvSpPr>
        <p:spPr>
          <a:xfrm>
            <a:off x="6794399" y="2236489"/>
            <a:ext cx="1429086" cy="33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16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ניתוח הסקר</a:t>
            </a:r>
            <a:endParaRPr lang="he-IL" sz="16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pic>
        <p:nvPicPr>
          <p:cNvPr id="4" name="תמונה 3" descr="תמונה שמכילה טקסט, צילום מסך, צבעוני, תרשים&#10;&#10;התיאור נוצר באופן אוטומטי">
            <a:extLst>
              <a:ext uri="{FF2B5EF4-FFF2-40B4-BE49-F238E27FC236}">
                <a16:creationId xmlns:a16="http://schemas.microsoft.com/office/drawing/2014/main" id="{DD8FA49D-EDE5-60FE-F62B-EB9FFB10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70" y="2641673"/>
            <a:ext cx="1256313" cy="1974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05F04B5-B9CC-DB3F-8BDF-BCE40531D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5" t="26216" r="18035" b="7659"/>
          <a:stretch/>
        </p:blipFill>
        <p:spPr>
          <a:xfrm>
            <a:off x="3274557" y="2716812"/>
            <a:ext cx="2914340" cy="1759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A4AC32A-A476-4BA4-622C-A8B5880B4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89" t="15873" r="20365" b="18413"/>
          <a:stretch/>
        </p:blipFill>
        <p:spPr>
          <a:xfrm>
            <a:off x="26452" y="2716811"/>
            <a:ext cx="2897852" cy="1759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473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זמן הבאת אוכל</a:t>
            </a:r>
            <a:endParaRPr dirty="0"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סוג המוצרים במכונות</a:t>
            </a:r>
            <a:endParaRPr dirty="0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מחיר האוכל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גיוון האוכל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בעיות שהסקנו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21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2365084"/>
            <a:ext cx="2486100" cy="490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 </a:t>
            </a:r>
            <a:r>
              <a:rPr lang="he-IL" sz="1400" b="1" dirty="0"/>
              <a:t>67%</a:t>
            </a:r>
            <a:r>
              <a:rPr lang="he-IL" sz="1400" dirty="0"/>
              <a:t> </a:t>
            </a:r>
            <a:r>
              <a:rPr lang="he-IL" sz="1400" dirty="0" err="1"/>
              <a:t>מהעונים</a:t>
            </a:r>
            <a:r>
              <a:rPr lang="he-IL" sz="1400" dirty="0"/>
              <a:t> על הסקר אינם מרוצים מזמן שלוקח להם לרכישת מזון. </a:t>
            </a:r>
            <a:endParaRPr sz="1400" dirty="0"/>
          </a:p>
        </p:txBody>
      </p:sp>
      <p:sp>
        <p:nvSpPr>
          <p:cNvPr id="22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4730759" y="2569651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כל העונים על הסקר הסכימו שצריך להוסיף למכונות אוכל בריא.</a:t>
            </a:r>
            <a:endParaRPr sz="1400" dirty="0"/>
          </a:p>
        </p:txBody>
      </p:sp>
      <p:sp>
        <p:nvSpPr>
          <p:cNvPr id="2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384959" y="4212950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כ </a:t>
            </a:r>
            <a:r>
              <a:rPr lang="he-IL" sz="1400" b="1" dirty="0"/>
              <a:t>53% </a:t>
            </a:r>
            <a:r>
              <a:rPr lang="he-IL" sz="1400" dirty="0" err="1"/>
              <a:t>מהעונים</a:t>
            </a:r>
            <a:r>
              <a:rPr lang="he-IL" sz="1400" dirty="0"/>
              <a:t> על הסקר הסכימו שהגיוון של המוצרים הוא בינוני ואפשר להוסיף עוד סוגים של מאכלים.</a:t>
            </a:r>
            <a:endParaRPr sz="1400" dirty="0"/>
          </a:p>
        </p:txBody>
      </p:sp>
      <p:sp>
        <p:nvSpPr>
          <p:cNvPr id="26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4730758" y="4212006"/>
            <a:ext cx="302658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he-IL" sz="1400" dirty="0"/>
              <a:t>הרוב עונה שהוא\היא מביא אוכל מהבית וזה בגלל סיבות שונות כמו: מחירים, איכות האוכל.</a:t>
            </a: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כותרת 1"/>
          <p:cNvSpPr>
            <a:spLocks noGrp="1"/>
          </p:cNvSpPr>
          <p:nvPr>
            <p:ph type="title"/>
          </p:nvPr>
        </p:nvSpPr>
        <p:spPr>
          <a:xfrm>
            <a:off x="2101754" y="391862"/>
            <a:ext cx="4711500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הפתרון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45" name="כותרת 1"/>
          <p:cNvSpPr txBox="1">
            <a:spLocks/>
          </p:cNvSpPr>
          <p:nvPr/>
        </p:nvSpPr>
        <p:spPr>
          <a:xfrm>
            <a:off x="1398558" y="1198094"/>
            <a:ext cx="61178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בצענו אפיון פתרון לבעיה שלנו באמצעות :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46" name="Google Shape;9360;p148"/>
          <p:cNvGrpSpPr/>
          <p:nvPr/>
        </p:nvGrpSpPr>
        <p:grpSpPr>
          <a:xfrm>
            <a:off x="855986" y="2126513"/>
            <a:ext cx="1182654" cy="1116418"/>
            <a:chOff x="-1183550" y="3586525"/>
            <a:chExt cx="296175" cy="290550"/>
          </a:xfrm>
          <a:solidFill>
            <a:srgbClr val="3399FF"/>
          </a:solidFill>
        </p:grpSpPr>
        <p:sp>
          <p:nvSpPr>
            <p:cNvPr id="47" name="Google Shape;9361;p148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62;p148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63;p148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64;p148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65;p148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66;p148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67;p148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68;p148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69;p148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כותרת 1"/>
          <p:cNvSpPr txBox="1">
            <a:spLocks/>
          </p:cNvSpPr>
          <p:nvPr/>
        </p:nvSpPr>
        <p:spPr>
          <a:xfrm>
            <a:off x="338334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הצעת מגוון רעיונות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57" name="Google Shape;9494;p148"/>
          <p:cNvGrpSpPr/>
          <p:nvPr/>
        </p:nvGrpSpPr>
        <p:grpSpPr>
          <a:xfrm>
            <a:off x="3033353" y="2205619"/>
            <a:ext cx="1044777" cy="1053018"/>
            <a:chOff x="-1575775" y="3238300"/>
            <a:chExt cx="258350" cy="293025"/>
          </a:xfrm>
          <a:solidFill>
            <a:srgbClr val="3399FF"/>
          </a:solidFill>
        </p:grpSpPr>
        <p:sp>
          <p:nvSpPr>
            <p:cNvPr id="58" name="Google Shape;9495;p148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96;p148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97;p148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98;p148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99;p148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כותרת 1"/>
          <p:cNvSpPr txBox="1">
            <a:spLocks/>
          </p:cNvSpPr>
          <p:nvPr/>
        </p:nvSpPr>
        <p:spPr>
          <a:xfrm>
            <a:off x="2446762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אפיון פתרון ברמת דיוק נמוכה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grpSp>
        <p:nvGrpSpPr>
          <p:cNvPr id="64" name="Google Shape;9402;p148"/>
          <p:cNvGrpSpPr/>
          <p:nvPr/>
        </p:nvGrpSpPr>
        <p:grpSpPr>
          <a:xfrm>
            <a:off x="5289868" y="2207958"/>
            <a:ext cx="961652" cy="986571"/>
            <a:chOff x="-2310650" y="3958175"/>
            <a:chExt cx="293825" cy="291450"/>
          </a:xfrm>
          <a:solidFill>
            <a:srgbClr val="3399FF"/>
          </a:solidFill>
        </p:grpSpPr>
        <p:sp>
          <p:nvSpPr>
            <p:cNvPr id="65" name="Google Shape;9403;p14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04;p14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כותרת 1"/>
          <p:cNvSpPr txBox="1">
            <a:spLocks/>
          </p:cNvSpPr>
          <p:nvPr/>
        </p:nvSpPr>
        <p:spPr>
          <a:xfrm>
            <a:off x="4654080" y="3436165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ראיון עם קבוצה אחרת לשיפור האפיון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  <p:pic>
        <p:nvPicPr>
          <p:cNvPr id="24" name="תמונה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57" y="2176082"/>
            <a:ext cx="728536" cy="1092803"/>
          </a:xfrm>
          <a:prstGeom prst="rect">
            <a:avLst/>
          </a:prstGeom>
        </p:spPr>
      </p:pic>
      <p:sp>
        <p:nvSpPr>
          <p:cNvPr id="69" name="כותרת 1"/>
          <p:cNvSpPr txBox="1">
            <a:spLocks/>
          </p:cNvSpPr>
          <p:nvPr/>
        </p:nvSpPr>
        <p:spPr>
          <a:xfrm>
            <a:off x="6751868" y="3427381"/>
            <a:ext cx="22179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spc="5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uttman Aharoni" panose="02010401010101010101" pitchFamily="2" charset="-79"/>
                <a:ea typeface="Segoe UI Black" panose="020B0A02040204020203" pitchFamily="34" charset="0"/>
                <a:cs typeface="Guttman Aharoni" panose="02010401010101010101" pitchFamily="2" charset="-79"/>
              </a:rPr>
              <a:t>אפיון פתרון ברמת דיוק גבוהה</a:t>
            </a:r>
            <a:endParaRPr lang="he-IL" sz="2400" dirty="0">
              <a:solidFill>
                <a:schemeClr val="tx1"/>
              </a:solidFill>
              <a:latin typeface="Guttman Aharoni" panose="02010401010101010101" pitchFamily="2" charset="-79"/>
              <a:cs typeface="Guttman Aharoni" panose="02010401010101010101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1357475" y="285537"/>
            <a:ext cx="6010888" cy="572700"/>
          </a:xfrm>
        </p:spPr>
        <p:txBody>
          <a:bodyPr/>
          <a:lstStyle/>
          <a:p>
            <a:pPr algn="ctr"/>
            <a:r>
              <a:rPr lang="he-IL" sz="44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חלק מהרעיונות המוצעים</a:t>
            </a:r>
            <a:endParaRPr lang="he-IL" sz="4400" dirty="0">
              <a:solidFill>
                <a:srgbClr val="3399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379" y="1254642"/>
            <a:ext cx="8670174" cy="43088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ארגן פסטיבלי אוכל או אירועים: בשיתוף פעולה עם אגודת הסטודנטים כדי לארגן פסטיבלי אוכל או אירועים יותר מהרגיל ליד קמפוס הנמל.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הוספת מכונות אוטומטיות לממכר שתיה וחטיפים: שמציעות בעיקר אוכל בריא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1800" b="1" dirty="0"/>
              <a:t> :Groups Media Social </a:t>
            </a:r>
            <a:r>
              <a:rPr lang="he-IL" sz="1800" b="1" dirty="0"/>
              <a:t>יצירת קבוצות מדיה חברתית או דפים המוקדשים להמלצות אוכל ודיונים בין סטודנטים.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לפתוח סניף קפה אגודה בנוסף לסניף בקמפוס ההר, אפשרי בתוך הקמפוס או מחוץ לקמפוס משאית מזון או עגלה.</a:t>
            </a:r>
          </a:p>
          <a:p>
            <a:pPr algn="r" rtl="1"/>
            <a:endParaRPr lang="he-IL" sz="1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b="1" dirty="0"/>
              <a:t>הזמנת אוכל מקוונת: שיתוף פעולה עם מסעדות מקומיות והקמת מערכת להזמנת אוכל מקוונת. – הפתרון שהחלטנו להתמקד בו </a:t>
            </a:r>
          </a:p>
          <a:p>
            <a:pPr algn="r" rtl="1"/>
            <a:endParaRPr lang="he-IL" sz="2000" dirty="0"/>
          </a:p>
          <a:p>
            <a:pPr algn="r" rtl="1"/>
            <a:endParaRPr lang="he-IL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081026" y="271904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נמוכה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7" name="כותרת 1"/>
          <p:cNvSpPr txBox="1">
            <a:spLocks/>
          </p:cNvSpPr>
          <p:nvPr/>
        </p:nvSpPr>
        <p:spPr>
          <a:xfrm>
            <a:off x="1081026" y="667202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low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25208" r="40348" b="12746"/>
          <a:stretch/>
        </p:blipFill>
        <p:spPr>
          <a:xfrm>
            <a:off x="311394" y="1239899"/>
            <a:ext cx="2073348" cy="353411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380" r="40116" b="12953"/>
          <a:stretch/>
        </p:blipFill>
        <p:spPr>
          <a:xfrm>
            <a:off x="2414379" y="1216629"/>
            <a:ext cx="2127121" cy="3580656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794" r="40116" b="12954"/>
          <a:stretch/>
        </p:blipFill>
        <p:spPr>
          <a:xfrm>
            <a:off x="4541500" y="1239899"/>
            <a:ext cx="2141256" cy="3580656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9" t="24380" r="39884" b="12746"/>
          <a:stretch/>
        </p:blipFill>
        <p:spPr>
          <a:xfrm>
            <a:off x="6668621" y="1204996"/>
            <a:ext cx="2159612" cy="3627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081026" y="271904"/>
            <a:ext cx="7106041" cy="572700"/>
          </a:xfrm>
        </p:spPr>
        <p:txBody>
          <a:bodyPr/>
          <a:lstStyle/>
          <a:p>
            <a:pPr algn="ctr"/>
            <a:r>
              <a:rPr lang="he-IL" sz="3600" b="1" spc="50" dirty="0">
                <a:ln w="0"/>
                <a:solidFill>
                  <a:srgbClr val="339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</a:rPr>
              <a:t>אפיון פתרון ברמת דיוק נמוכה</a:t>
            </a:r>
            <a:endParaRPr lang="he-IL" sz="3600" dirty="0">
              <a:solidFill>
                <a:srgbClr val="3399FF"/>
              </a:solidFill>
            </a:endParaRPr>
          </a:p>
        </p:txBody>
      </p:sp>
      <p:sp>
        <p:nvSpPr>
          <p:cNvPr id="7" name="כותרת 1"/>
          <p:cNvSpPr txBox="1">
            <a:spLocks/>
          </p:cNvSpPr>
          <p:nvPr/>
        </p:nvSpPr>
        <p:spPr>
          <a:xfrm>
            <a:off x="1081026" y="667202"/>
            <a:ext cx="7106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en-US" sz="3600" b="1" dirty="0">
                <a:solidFill>
                  <a:srgbClr val="33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low fidelity</a:t>
            </a:r>
            <a:endParaRPr lang="he-IL" sz="3600" b="1" dirty="0">
              <a:solidFill>
                <a:srgbClr val="3399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0" t="24587" r="40116" b="12953"/>
          <a:stretch/>
        </p:blipFill>
        <p:spPr>
          <a:xfrm>
            <a:off x="3565474" y="1239902"/>
            <a:ext cx="2137144" cy="36056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6" t="24587" r="40116" b="12746"/>
          <a:stretch/>
        </p:blipFill>
        <p:spPr>
          <a:xfrm>
            <a:off x="1447283" y="1239902"/>
            <a:ext cx="2118191" cy="3605688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4794" r="40116" b="12747"/>
          <a:stretch/>
        </p:blipFill>
        <p:spPr>
          <a:xfrm>
            <a:off x="5702617" y="1239902"/>
            <a:ext cx="2149085" cy="36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DE444B-182B-B147-45ED-33B4641B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" y="1255752"/>
            <a:ext cx="4813069" cy="3540691"/>
          </a:xfrm>
        </p:spPr>
        <p:txBody>
          <a:bodyPr/>
          <a:lstStyle/>
          <a:p>
            <a:pPr algn="r"/>
            <a:r>
              <a:rPr lang="he-IL" sz="1800" dirty="0">
                <a:latin typeface="+mj-lt"/>
                <a:cs typeface="+mn-cs"/>
              </a:rPr>
              <a:t>ערכנו בדיקת שמישות לאב טיפוס שאפיינו, זה עזר לנו מאוד להבין עד כמה האב טיפוס יעיל, קל להבנה, מה המטרה שלו, ומה ניתן לשפר בו.</a:t>
            </a:r>
            <a:br>
              <a:rPr lang="en-US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בסוף הגענו לכמה ממצאים: </a:t>
            </a:r>
            <a:br>
              <a:rPr lang="he-IL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- המשתתפים הביעו שביעות רצון כללית מחוויית המשתמש לאב טיפוס, הם נהנו להשתמש באב טיפוס ומצאו שהוא כלי שפותר בעיה לאוכלוסיית הקמפוס</a:t>
            </a:r>
            <a:br>
              <a:rPr lang="he-IL" sz="1800" dirty="0">
                <a:latin typeface="+mj-lt"/>
                <a:cs typeface="+mn-cs"/>
              </a:rPr>
            </a:br>
            <a:br>
              <a:rPr lang="he-IL" sz="1800" dirty="0">
                <a:latin typeface="+mj-lt"/>
                <a:cs typeface="+mn-cs"/>
              </a:rPr>
            </a:br>
            <a:r>
              <a:rPr lang="he-IL" sz="1800" dirty="0">
                <a:latin typeface="+mj-lt"/>
                <a:cs typeface="+mn-cs"/>
              </a:rPr>
              <a:t>- </a:t>
            </a:r>
            <a:r>
              <a:rPr lang="he-IL" sz="1800" dirty="0">
                <a:latin typeface="+mj-lt"/>
              </a:rPr>
              <a:t>תהליכים או סינונים חסרים : חוויות של המשתתפים במהלך תהליך הבדיקה הציגה חוסר תהליך תשלום , גם מידע תמחור חסר, וערכה לזמן המתנה להזמנה.</a:t>
            </a:r>
            <a:br>
              <a:rPr lang="he-IL" sz="1800" dirty="0">
                <a:latin typeface="+mj-lt"/>
              </a:rPr>
            </a:br>
            <a:endParaRPr lang="he-IL" sz="1800" dirty="0">
              <a:latin typeface="+mj-lt"/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84FEC6D-A564-D994-699D-8C1462704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786" y="437307"/>
            <a:ext cx="4412427" cy="776352"/>
          </a:xfrm>
        </p:spPr>
        <p:txBody>
          <a:bodyPr/>
          <a:lstStyle/>
          <a:p>
            <a:r>
              <a:rPr lang="he-IL" sz="3600" b="1" dirty="0">
                <a:solidFill>
                  <a:srgbClr val="3399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בדיקת שמישות בסיסית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49921D-91DF-7F23-7E27-6C954901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48" y="1729578"/>
            <a:ext cx="3944830" cy="2218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030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365</Words>
  <Application>Microsoft Office PowerPoint</Application>
  <PresentationFormat>‫הצגה על המסך (16:9)</PresentationFormat>
  <Paragraphs>49</Paragraphs>
  <Slides>11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20" baseType="lpstr">
      <vt:lpstr>Aharoni</vt:lpstr>
      <vt:lpstr>Montserrat</vt:lpstr>
      <vt:lpstr>Vidaloka</vt:lpstr>
      <vt:lpstr>Lato</vt:lpstr>
      <vt:lpstr>Guttman Aharoni</vt:lpstr>
      <vt:lpstr>Arial</vt:lpstr>
      <vt:lpstr>Crimson Text</vt:lpstr>
      <vt:lpstr>Calibri</vt:lpstr>
      <vt:lpstr>Minimalist Business Slides XL by Slidesgo</vt:lpstr>
      <vt:lpstr>ממשקי אדם מחשב פרויקט סמסטריאלי</vt:lpstr>
      <vt:lpstr>הנושא שבחרנו</vt:lpstr>
      <vt:lpstr>הצלחנו לאפיין את הבעיות באמצעות :</vt:lpstr>
      <vt:lpstr>01</vt:lpstr>
      <vt:lpstr>אפיון הפתרון</vt:lpstr>
      <vt:lpstr>חלק מהרעיונות המוצעים</vt:lpstr>
      <vt:lpstr>אפיון פתרון ברמת דיוק נמוכה</vt:lpstr>
      <vt:lpstr>אפיון פתרון ברמת דיוק נמוכה</vt:lpstr>
      <vt:lpstr>ערכנו בדיקת שמישות לאב טיפוס שאפיינו, זה עזר לנו מאוד להבין עד כמה האב טיפוס יעיל, קל להבנה, מה המטרה שלו, ומה ניתן לשפר בו. בסוף הגענו לכמה ממצאים:  - המשתתפים הביעו שביעות רצון כללית מחוויית המשתמש לאב טיפוס, הם נהנו להשתמש באב טיפוס ומצאו שהוא כלי שפותר בעיה לאוכלוסיית הקמפוס  - תהליכים או סינונים חסרים : חוויות של המשתתפים במהלך תהליך הבדיקה הציגה חוסר תהליך תשלום , גם מידע תמחור חסר, וערכה לזמן המתנה להזמנה. </vt:lpstr>
      <vt:lpstr>אפיון פתרון ברמת דיוק גבוהה</vt:lpstr>
      <vt:lpstr>אפיון פתרון ברמת דיוק גבוהה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ממשקי אדם מחשב פרויקט סמסטריאלי</dc:title>
  <dc:creator>HP</dc:creator>
  <cp:lastModifiedBy>Rami Khattab</cp:lastModifiedBy>
  <cp:revision>27</cp:revision>
  <dcterms:modified xsi:type="dcterms:W3CDTF">2023-06-14T14:26:09Z</dcterms:modified>
</cp:coreProperties>
</file>